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5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0" r:id="rId31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slide" Target="slides/slide25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ZERO-TRUST  ·  AT-HOME SELF-CUSTODY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3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AIRGAP TO TITANIUM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1463040"/>
            <a:ext cx="95097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absolute ownership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your Bitcoin — zero-trust,</a:t>
            </a:r>
            <a:endParaRPr lang="en-US" sz="4000" dirty="0"/>
          </a:p>
          <a:p>
            <a:pPr indent="0" marL="0">
              <a:buNone/>
            </a:pPr>
            <a:r>
              <a:rPr lang="en-US" sz="4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to outlive any third party.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57200" y="46177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Airgapped entropy  ·  No single point of failure  ·  Optional multi-vendor signers  ·  2-of-3  ·  Titanium split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314432" y="3977640"/>
            <a:ext cx="13258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₿</a:t>
            </a:r>
            <a:endParaRPr lang="en-US" sz="9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THESIS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point of failure is the threat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88720"/>
            <a:ext cx="112471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biggest threat in Bitcoin custody is a single point of failure — one vendor, one device, one tool, one house. A key generated with sufficient entropy in an airgapped environment is the foundation. Hardware can come later as optional signing gear. This guide builds that foundation: you make the entropy, you keep signing offline, you verify with more than one tool, and you store the words on metal in more than one place.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your keys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836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and custodial apps can halt withdrawals. Self-custody ends that permission.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33756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5" name="Shape 13"/>
          <p:cNvSpPr/>
          <p:nvPr/>
        </p:nvSpPr>
        <p:spPr>
          <a:xfrm>
            <a:off x="333756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6" name="Text 14"/>
          <p:cNvSpPr/>
          <p:nvPr/>
        </p:nvSpPr>
        <p:spPr>
          <a:xfrm>
            <a:off x="353872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vendor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53872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branded signer is optional later. It is not how the key is born, and it must not be the only copy.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792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0" name="Text 18"/>
          <p:cNvSpPr/>
          <p:nvPr/>
        </p:nvSpPr>
        <p:spPr>
          <a:xfrm>
            <a:off x="641908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tool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1908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wallet app can lie. Two independent implementations of the same math should agree.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098280" y="3337560"/>
            <a:ext cx="2761488" cy="2011680"/>
          </a:xfrm>
          <a:prstGeom prst="roundRect">
            <a:avLst>
              <a:gd name="adj" fmla="val 2727"/>
            </a:avLst>
          </a:prstGeom>
          <a:solidFill>
            <a:srgbClr val="EBE5D8"/>
          </a:solidFill>
          <a:ln/>
        </p:spPr>
      </p:sp>
      <p:sp>
        <p:nvSpPr>
          <p:cNvPr id="23" name="Shape 21"/>
          <p:cNvSpPr/>
          <p:nvPr/>
        </p:nvSpPr>
        <p:spPr>
          <a:xfrm>
            <a:off x="9098280" y="3337560"/>
            <a:ext cx="73152" cy="2011680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4" name="Text 22"/>
          <p:cNvSpPr/>
          <p:nvPr/>
        </p:nvSpPr>
        <p:spPr>
          <a:xfrm>
            <a:off x="9299448" y="34564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 location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299448" y="3950208"/>
            <a:ext cx="2468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Fire, theft, and memory all fail. Geography plus metal removes the last single point.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steps you complete at home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34440" y="123444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self-custody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34440" y="1600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points of failure — and why a company signer is optional later.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27889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234440" y="278892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31546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Tails, net off — optional radio-less chassis. Online watch-only. Offline signing only.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7200" y="4343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234440" y="434340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with many tools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34440" y="47091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Hashes, signatures, descriptors, and a second wallet that must agree.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0936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86600" y="123444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keys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086600" y="160020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Casino dice → unbiased bits → BIP39 24-word seeds on offline Tails.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309360" y="27889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086600" y="278892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multisig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86600" y="31546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coordinator, native SegWit, PSBT across two Tails sessions.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309360" y="434340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086600" y="434340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+ geography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86600" y="47091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Stamp, verify, split locations, rehearse recovery before real size.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YOUR KEYS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Self-custody is the product Bitcoin sold you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35331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Exchange account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023360" y="133502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IOU. Withdrawals can pause. Terms can change. Bankruptcy is someone else's queue.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205740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22199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Custodial app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023360" y="220370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hold the seed or the cloud backup. You hold a login.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09067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Single-sig on a phone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023360" y="307238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hold keys — on a networked, microphone-equipped, update-happy computer.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57200" y="379476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95935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hardware wallet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023360" y="394106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as a later signer — still one vendor, one firmware blob, one supply chain.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4663440"/>
            <a:ext cx="11247120" cy="804672"/>
          </a:xfrm>
          <a:prstGeom prst="roundRect">
            <a:avLst>
              <a:gd name="adj" fmla="val 6818"/>
            </a:avLst>
          </a:prstGeom>
          <a:solidFill>
            <a:srgbClr val="F7931A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828032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Airgapped software + metal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023360" y="4809744"/>
            <a:ext cx="7498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generated the entropy airgapped. That key is the foundation. The backup survives the house fire.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TRADEOFFS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Tradeoffs of a branded signer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device passes factories, freight, retailers, and your mailbox. Any hop can swap a look-alike.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449884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Firmware trust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4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are trusting a signed blob you did not compile. Updates can be mandatory — or skipped into abandonment.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833932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 surfaces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3932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elements and vendor apps are hard to independently audit. "Don't trust, verify" gets thin.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as target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 sites, fake support, cloned devices, and "firmware update" scams all ride the logo.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449884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lifespan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9884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portals die. Companion apps rot. Your coins should outlive the vendor.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833932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is allowed later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33932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airgapped key exists, you may load it onto hardware for signing. Use more than one vendor.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07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 MODEL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out every single point of failure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98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Malware on the daily computer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1645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Keyloggers, clipboard swap of addresses, fake wallet installers.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331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41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download / look-alike site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2788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wrong Sparrow or Tails ISO and the airgap is theater.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474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584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backup, one house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0080" y="3931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in a drawer. A photo of a seed. One fire. That is the usual way coins die.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4617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727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You, later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0080" y="5074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Forgot the scheme. Heirs cannot reconstruct. No rehearsal.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72200" y="1188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6355080" y="1298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theft of one location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355080" y="1645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burglar gets one plate — not the quorum.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2331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6355080" y="2441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Compelled disclosure of one seed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355080" y="2788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means one secret is not the vault.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172200" y="3474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28" name="Text 26"/>
          <p:cNvSpPr/>
          <p:nvPr/>
        </p:nvSpPr>
        <p:spPr>
          <a:xfrm>
            <a:off x="6355080" y="3584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bug in one wallet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355080" y="3931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second implementation must show the same addresses.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6172200" y="4617720"/>
            <a:ext cx="5532120" cy="1051560"/>
          </a:xfrm>
          <a:prstGeom prst="roundRect">
            <a:avLst>
              <a:gd name="adj" fmla="val 5217"/>
            </a:avLst>
          </a:prstGeom>
          <a:solidFill>
            <a:srgbClr val="EBE5D8"/>
          </a:solidFill>
          <a:ln/>
        </p:spPr>
      </p:sp>
      <p:sp>
        <p:nvSpPr>
          <p:cNvPr id="31" name="Text 29"/>
          <p:cNvSpPr/>
          <p:nvPr/>
        </p:nvSpPr>
        <p:spPr>
          <a:xfrm>
            <a:off x="6355080" y="472744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Networked "offline" machine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355080" y="50749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left on "just this once" while a seed is loaded.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08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STACK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stack you use at home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70432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10" name="Text 8"/>
          <p:cNvSpPr/>
          <p:nvPr/>
        </p:nvSpPr>
        <p:spPr>
          <a:xfrm>
            <a:off x="530352" y="117043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Entropy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606040" y="117043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casino d6 + cup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903720" y="1170432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You, not a chip RNG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1828800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14" name="Text 12"/>
          <p:cNvSpPr/>
          <p:nvPr/>
        </p:nvSpPr>
        <p:spPr>
          <a:xfrm>
            <a:off x="530352" y="182880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OS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606040" y="182880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USB, net OFF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03720" y="182880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Amnesic. Stronger if the Wi-Fi card is gone.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2487168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18" name="Text 16"/>
          <p:cNvSpPr/>
          <p:nvPr/>
        </p:nvSpPr>
        <p:spPr>
          <a:xfrm>
            <a:off x="530352" y="2487168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Coordinator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606040" y="2487168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(verified)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903720" y="2487168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Watch-only online; sign offline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145536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22" name="Text 20"/>
          <p:cNvSpPr/>
          <p:nvPr/>
        </p:nvSpPr>
        <p:spPr>
          <a:xfrm>
            <a:off x="530352" y="3145536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check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2606040" y="3145536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Electrum + Ian Coleman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03720" y="3145536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BIP39 / PSBT math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457200" y="3803904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" y="3803904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2606040" y="380390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P2WSH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903720" y="3803904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m/48'/0'/0'/2' native SegWit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57200" y="4462272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61310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" y="4462272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Backup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2606040" y="446227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plates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03720" y="4462272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and flood resistant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457200" y="5120640"/>
            <a:ext cx="1965960" cy="566928"/>
          </a:xfrm>
          <a:prstGeom prst="roundRect">
            <a:avLst>
              <a:gd name="adj" fmla="val 6452"/>
            </a:avLst>
          </a:prstGeom>
          <a:solidFill>
            <a:srgbClr val="14110D"/>
          </a:solidFill>
          <a:ln/>
        </p:spPr>
      </p:sp>
      <p:sp>
        <p:nvSpPr>
          <p:cNvPr id="34" name="Text 32"/>
          <p:cNvSpPr/>
          <p:nvPr/>
        </p:nvSpPr>
        <p:spPr>
          <a:xfrm>
            <a:off x="530352" y="5120640"/>
            <a:ext cx="1828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Placement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2606040" y="512064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distant sites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03720" y="5120640"/>
            <a:ext cx="4800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address holds quorum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09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Airgapping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457200" y="34747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computer that has never seen your seed while a network interface was live. Software off is required. Hardware gone is stronger.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10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Airgap is a procedure, not a sticker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566928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457200" y="1234440"/>
            <a:ext cx="5669280" cy="91440"/>
          </a:xfrm>
          <a:prstGeom prst="rect">
            <a:avLst/>
          </a:prstGeom>
          <a:solidFill>
            <a:srgbClr val="2E6B3C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463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mean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2057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 disabled before the session starts. Stronger: Wi-Fi card physically removed; Ethernet never plugged.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31520" y="28803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exists in RAM only, then the machine forgets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31520" y="37033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crosses the gap as files on a clean USB (PSBT)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1520" y="45262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machine is watch-only — xpubs / descriptor, never seeds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309360" y="1234440"/>
            <a:ext cx="566928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7" name="Shape 15"/>
          <p:cNvSpPr/>
          <p:nvPr/>
        </p:nvSpPr>
        <p:spPr>
          <a:xfrm>
            <a:off x="6309360" y="1234440"/>
            <a:ext cx="5669280" cy="91440"/>
          </a:xfrm>
          <a:prstGeom prst="rect">
            <a:avLst/>
          </a:prstGeom>
          <a:solidFill>
            <a:srgbClr val="B31C1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1463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mean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83680" y="2057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 turned Wi-Fi off after Sparrow opened"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583680" y="28803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laptop that was online yesterday with the same disk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83680" y="37033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Photographing a seed "just to be safe"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83680" y="45262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Emailing yourself the backup or storing it in a password manager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Tails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4300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is the session because it forgets. It does not unscrew the radios. Optional: boot that USB on an old laptop whose Wi-Fi card you have pulled.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216712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1671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3000" y="20574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the Tails ISO on an already-trusted computer (signature + checksum). Flash a dedicated USB.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2920" y="312724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127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43000" y="301752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welcome screen set Networking to Disabled. Do not "just check email first."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2920" y="408736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17" name="Text 15"/>
          <p:cNvSpPr/>
          <p:nvPr/>
        </p:nvSpPr>
        <p:spPr>
          <a:xfrm>
            <a:off x="5029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43000" y="3977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 only the already-verified Sparrow .tar.gz (or Electrum) onto the live session from a clean USB.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5047488"/>
            <a:ext cx="438912" cy="438912"/>
          </a:xfrm>
          <a:prstGeom prst="ellipse">
            <a:avLst/>
          </a:prstGeom>
          <a:solidFill>
            <a:srgbClr val="14110D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50474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43000" y="49377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work. Export only the PSBT or public descriptor. Shut Tails down fully before unplugging anything.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02  ·  AIRGAPPING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BOOTS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1 watches. Boot 2 signs.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5349240" cy="4572000"/>
          </a:xfrm>
          <a:prstGeom prst="roundRect">
            <a:avLst>
              <a:gd name="adj" fmla="val 1200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6355080" y="1234440"/>
            <a:ext cx="5349240" cy="4572000"/>
          </a:xfrm>
          <a:prstGeom prst="roundRect">
            <a:avLst>
              <a:gd name="adj" fmla="val 1200"/>
            </a:avLst>
          </a:prstGeom>
          <a:solidFill>
            <a:srgbClr val="14110D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1 · NETWORK 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Watch-only Sparrow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5800" y="23317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Holds the output descriptor and xpubs only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5800" y="29260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Builds the spend, sets fee, reviews address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85800" y="35204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Exports an unsigned .psbt to a clean USB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85800" y="41148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broadcasts the fully signed transaction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470916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types, pastes, or photographs a seed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83680" y="14173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2 · TAILS USB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583680" y="17830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USB is the offline computer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583680" y="23317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Networking off the entire boot. It borrows this computer.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583680" y="29260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Loads exactly one seed, signs, exports PSBT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83680" y="35204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boot loads the second seed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83680" y="411480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shutdown between seeds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583680" y="470916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9D1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3 stays cold unless a key is lost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with more</a:t>
            </a:r>
            <a:endParaRPr lang="en-US" sz="4400" dirty="0"/>
          </a:p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one tool</a:t>
            </a:r>
            <a:endParaRPr lang="en-US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the file, not the website chrome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704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11704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Tails ISO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97764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the signing key from more than one source, then verify the ISO signature and checksum before flashing.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0848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20848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.tar.gz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977640" y="20848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published SHA-256 and the GPG / minisign signature on an online machine. Only then copy the archive to the airgap USB.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29992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29992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 Coleman BIP39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977640" y="29992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the page once from the official repo, verify it, and open the local HTML file only while offline.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9136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39136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Electrum (second tool)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3977640" y="39136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ritual: official release, published hash, signature. Used to confirm addresses and to sign as a cross-check.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4828032"/>
            <a:ext cx="91440" cy="804672"/>
          </a:xfrm>
          <a:prstGeom prst="rect">
            <a:avLst/>
          </a:prstGeom>
          <a:solidFill>
            <a:srgbClr val="F7931A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4828032"/>
            <a:ext cx="31089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Converter scripts you verify yourself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977640" y="48280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them. Compare the BIP39 mapping to the published wordlist. Do not run mystery converters.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CROSS-CHECK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program can lie. Two should not agree by accident.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4173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13441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→ words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63440" y="13441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Dice bits hashed and mapped in your converter must produce the same 24 words in an offline Ian Coleman tool.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21488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3317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22585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→ first addresses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663440" y="22585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and Electrum, given the same seed and derivation, must show the same receive addresses.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" y="30632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2461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71600" y="31729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Multisig descriptor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663440" y="31729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output descriptor Sparrow exports must reconstruct the same wallet (same addresses) when imported elsewhere.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41605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71600" y="40873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Unsigned PSBT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663440" y="40873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signing, both tools should display the same destination, amount, change, and fee.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57200" y="4892040"/>
            <a:ext cx="11247120" cy="822960"/>
          </a:xfrm>
          <a:prstGeom prst="roundRect">
            <a:avLst>
              <a:gd name="adj" fmla="val 6667"/>
            </a:avLst>
          </a:prstGeom>
          <a:solidFill>
            <a:srgbClr val="EBE5D8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50749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71600" y="5001768"/>
            <a:ext cx="3200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signing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63440" y="5001768"/>
            <a:ext cx="6858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second Tails session must see the first signature as valid before adding the second.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03  ·  MULTI-TOOL VERIFICATION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16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OF TWO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 of two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43000"/>
            <a:ext cx="11247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treat a receive address, a seed, or a signed transaction as real until two independent implementations have printed the same result.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10312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35915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downloads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28803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/ binary verified by hash and by signature — not by "the site looked official."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309360" y="210312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235915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wallets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83680" y="288036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 as coordinator. Electrum (or a second Sparrow build) as auditor.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406908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17" name="Text 15"/>
          <p:cNvSpPr/>
          <p:nvPr/>
        </p:nvSpPr>
        <p:spPr>
          <a:xfrm>
            <a:off x="731520" y="43251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humans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1520" y="4846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can, a second pair of eyes reads the plate and the on-screen words.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09360" y="4069080"/>
            <a:ext cx="5669280" cy="1828800"/>
          </a:xfrm>
          <a:prstGeom prst="roundRect">
            <a:avLst>
              <a:gd name="adj" fmla="val 3000"/>
            </a:avLst>
          </a:prstGeom>
          <a:solidFill>
            <a:srgbClr val="EBE5D8"/>
          </a:solidFill>
          <a:ln/>
        </p:spPr>
      </p:sp>
      <p:sp>
        <p:nvSpPr>
          <p:cNvPr id="20" name="Text 18"/>
          <p:cNvSpPr/>
          <p:nvPr/>
        </p:nvSpPr>
        <p:spPr>
          <a:xfrm>
            <a:off x="6583680" y="43251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rehearsals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583680" y="484632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dust receive and a dust spend before savings ever touch the setup.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17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foundation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 made with sufficient entropy, offline, is the foundation of self-custody. Dice. Unbiased mapping. Three independent seeds.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18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DICE ENTROPY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Unbiased 5 × d6 → 256-bit BIP39 seed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11556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six-sided die is not 2.5 bits. Using all six faces as bits biases the result. Keep only faces 1–4 (exactly two bits each). Discard 5 and 6 and shake again.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53035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3035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3035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37744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5" name="Text 13"/>
          <p:cNvSpPr/>
          <p:nvPr/>
        </p:nvSpPr>
        <p:spPr>
          <a:xfrm>
            <a:off x="245059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2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45059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245059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29768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437083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37083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37083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1792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BE5D8"/>
          </a:solidFill>
          <a:ln/>
        </p:spPr>
      </p:sp>
      <p:sp>
        <p:nvSpPr>
          <p:cNvPr id="23" name="Text 21"/>
          <p:cNvSpPr/>
          <p:nvPr/>
        </p:nvSpPr>
        <p:spPr>
          <a:xfrm>
            <a:off x="629107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4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9107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629107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6B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13816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8D8D4"/>
          </a:solidFill>
          <a:ln/>
        </p:spPr>
      </p:sp>
      <p:sp>
        <p:nvSpPr>
          <p:cNvPr id="27" name="Text 25"/>
          <p:cNvSpPr/>
          <p:nvPr/>
        </p:nvSpPr>
        <p:spPr>
          <a:xfrm>
            <a:off x="821131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5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21131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821131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REROLL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10058400" y="1874520"/>
            <a:ext cx="1810512" cy="1874520"/>
          </a:xfrm>
          <a:prstGeom prst="roundRect">
            <a:avLst>
              <a:gd name="adj" fmla="val 3030"/>
            </a:avLst>
          </a:prstGeom>
          <a:solidFill>
            <a:srgbClr val="E8D8D4"/>
          </a:solidFill>
          <a:ln/>
        </p:spPr>
      </p:sp>
      <p:sp>
        <p:nvSpPr>
          <p:cNvPr id="31" name="Text 29"/>
          <p:cNvSpPr/>
          <p:nvPr/>
        </p:nvSpPr>
        <p:spPr>
          <a:xfrm>
            <a:off x="10131552" y="1993392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131552" y="2286000"/>
            <a:ext cx="16642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10131552" y="29718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3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REROLL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5720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5720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Shake 5 dice in a cup. Read left to right every time. Append only 0s and 1s — no spaces in the final string.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429768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29768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kept die = 2 bits. Aim for 320–400 bits (~50–60 shakes), then hash down to 256. Minimum is 256 bits.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138160" y="39319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8138160" y="4251960"/>
            <a:ext cx="3703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Shake 4, 6, 1, 3, 2 → keep 11 00 10 01 → bits 11001001. Skip the 6 and keep rolling.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04  ·  CREATE THE KEYS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19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BITS TO WORDS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bits to 24 words — still offline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57200" y="1234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123444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Boot Tails with networking disabled. Do not generate or convert entropy on any online machine.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" y="27889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34440" y="278892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verified converter (python3 bip39_dice_converter.py) or open the verified local Ian Coleman HTML.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7200" y="4343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434340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the binary string. Extra bits are hashed with SHA-256 down to 256, then the BIP39 checksum word is added.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09360" y="1234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086600" y="123444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all 24 words on paper first. The 24th word is the checksum — you do not invent it.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27889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086600" y="278892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Restore those words in Electrum and in Sparrow while still offline. First-address match is the green light.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09360" y="4343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086600" y="4343400"/>
            <a:ext cx="4892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for Seed 2 and Seed 3. Destroy bit notes. Only then may a seed be exported onto hardware.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20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 native SegWit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3520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C0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two seeds move funds. One stolen plate is not fatal. One lost plate is not fatal.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21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2-of-3 — and the exact script we use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53035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3035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Native SegWit P2WSH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37744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245059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Quorum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45059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9768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437083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7083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m/48'/0'/0'/2'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29107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Coordinator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29107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Sparrow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3816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821131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Signing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21131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signer sessions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0058400" y="1188720"/>
            <a:ext cx="1828800" cy="1234440"/>
          </a:xfrm>
          <a:prstGeom prst="roundRect">
            <a:avLst>
              <a:gd name="adj" fmla="val 4444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10131552" y="1280160"/>
            <a:ext cx="16824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131552" y="1627632"/>
            <a:ext cx="1682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descriptor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265176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BE5D8"/>
          </a:solidFill>
          <a:ln/>
        </p:spPr>
      </p:sp>
      <p:sp>
        <p:nvSpPr>
          <p:cNvPr id="28" name="Text 26"/>
          <p:cNvSpPr/>
          <p:nvPr/>
        </p:nvSpPr>
        <p:spPr>
          <a:xfrm>
            <a:off x="685800" y="290779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1-of-1 single sig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840480" y="290779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classic single point of failure. One leak, fire, or coerced seed empties the wallet.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7200" y="374904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BE5D8"/>
          </a:solidFill>
          <a:ln/>
        </p:spPr>
      </p:sp>
      <p:sp>
        <p:nvSpPr>
          <p:cNvPr id="31" name="Text 29"/>
          <p:cNvSpPr/>
          <p:nvPr/>
        </p:nvSpPr>
        <p:spPr>
          <a:xfrm>
            <a:off x="685800" y="400507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3-of-3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840480" y="400507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one lost plate locks the coins forever. Too brittle for real life.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57200" y="4846320"/>
            <a:ext cx="11247120" cy="1005840"/>
          </a:xfrm>
          <a:prstGeom prst="roundRect">
            <a:avLst>
              <a:gd name="adj" fmla="val 5455"/>
            </a:avLst>
          </a:prstGeom>
          <a:solidFill>
            <a:srgbClr val="E8DCC4"/>
          </a:solidFill>
          <a:ln/>
        </p:spPr>
      </p:sp>
      <p:sp>
        <p:nvSpPr>
          <p:cNvPr id="34" name="Text 32"/>
          <p:cNvSpPr/>
          <p:nvPr/>
        </p:nvSpPr>
        <p:spPr>
          <a:xfrm>
            <a:off x="685800" y="5102352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2-of-3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840480" y="5102352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Survive one loss and one compromise. Heirs can be taught a clear story.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05  ·  2-OF-3 MULTISIG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22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&amp; SIGN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once. Sign as a ritual.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5532120" cy="4617720"/>
          </a:xfrm>
          <a:prstGeom prst="roundRect">
            <a:avLst>
              <a:gd name="adj" fmla="val 1188"/>
            </a:avLst>
          </a:prstGeom>
          <a:solidFill>
            <a:srgbClr val="EB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6172200" y="1188720"/>
            <a:ext cx="5532120" cy="4617720"/>
          </a:xfrm>
          <a:prstGeom prst="roundRect">
            <a:avLst>
              <a:gd name="adj" fmla="val 1188"/>
            </a:avLst>
          </a:prstGeom>
          <a:solidFill>
            <a:srgbClr val="EBE5D8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13533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WALLET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" y="173736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On offline Tails, create three software keystores from the three seeds (one at a time if you prefer).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248716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In Sparrow, create a 2-of-3 P2WSH wallet using all three xpubs / keystores.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5800" y="3236976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Export the output descriptor. It is the map — not a secret by itself, but required to recover.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85800" y="3986784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Import that descriptor on the online watch-only Sparrow. Confirm receive addresses match the offline view.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85800" y="4736592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Send a tiny test amount in. Confirm it on two explorers and in both wallets.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0" y="13533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WITH TWO TAILS SESSIONS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1737360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Online: build the send in watch-only Sparrow. Recheck address and amount. Export unsigned .psbt.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0" y="2487168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Tails session 1, net OFF: load Seed 1 only. Open PSBT. Sign. Export partial. Full shutdown.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0" y="3236976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Tails session 2, net OFF: load Seed 2 only. Open partial PSBT. Sign. Export fully signed file. Shutdown.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0" y="3986784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 Online: open the signed file in Sparrow. Confirm fully signed. Broadcast.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0" y="4736592"/>
            <a:ext cx="5120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 Seed 3 stays boxed unless Seed 1 or 2 is gone. Never load two seeds in one session.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9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8A80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23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8A80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spc="300" kern="0" dirty="0">
                <a:solidFill>
                  <a:srgbClr val="F793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2331720"/>
            <a:ext cx="10972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plates and</a:t>
            </a:r>
            <a:endParaRPr lang="en-US" sz="4400" dirty="0"/>
          </a:p>
          <a:p>
            <a:pPr indent="0" marL="0">
              <a:buNone/>
            </a:pPr>
            <a:r>
              <a:rPr lang="en-US" sz="4400" dirty="0">
                <a:solidFill>
                  <a:srgbClr val="F4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geographic separation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24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METAL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fails in the ways houses fail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" y="133502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/ notebook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114800" y="133502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 runs. Fire wins. Curious relatives can read it. Do not stop here.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196596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685800" y="211226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 plates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114800" y="211226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Good. Survive most house fires and flooding. Watch coatings and cheap stamps.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8DCC4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288950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Titanium stamp plates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114800" y="288950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melt point, no rust, compact. The recommended default for long-term seeds.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57200" y="3520440"/>
            <a:ext cx="11247120" cy="713232"/>
          </a:xfrm>
          <a:prstGeom prst="roundRect">
            <a:avLst>
              <a:gd name="adj" fmla="val 7692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85800" y="3666744"/>
            <a:ext cx="3291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copies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114800" y="3666744"/>
            <a:ext cx="7360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managers, photos, cloud notes, printer spoolers — treat as a leak.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4434840"/>
            <a:ext cx="11247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 letters deep, on a solid block, in a private room. Read the plate back against the paper seed before the paper is destroyed. A mis-stamped word is a bricked heirloom.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06  ·  TITANIUM + GEOGRAPHY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25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STAMP &amp; SPLIT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58368"/>
            <a:ext cx="11247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goes on each plate — and where the plate goes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5720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1 only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008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safe / fire box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store Seed 2 or 3 here.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29768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15" name="Text 13"/>
          <p:cNvSpPr/>
          <p:nvPr/>
        </p:nvSpPr>
        <p:spPr>
          <a:xfrm>
            <a:off x="448056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8056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2 only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48056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Off-site #1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48056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building, different risk.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138160" y="1097280"/>
            <a:ext cx="3675888" cy="2331720"/>
          </a:xfrm>
          <a:prstGeom prst="roundRect">
            <a:avLst>
              <a:gd name="adj" fmla="val 2353"/>
            </a:avLst>
          </a:prstGeom>
          <a:solidFill>
            <a:srgbClr val="EBE5D8"/>
          </a:solidFill>
          <a:ln/>
        </p:spPr>
      </p:sp>
      <p:sp>
        <p:nvSpPr>
          <p:cNvPr id="20" name="Text 18"/>
          <p:cNvSpPr/>
          <p:nvPr/>
        </p:nvSpPr>
        <p:spPr>
          <a:xfrm>
            <a:off x="8321040" y="1234440"/>
            <a:ext cx="3310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50" kern="0" dirty="0">
                <a:solidFill>
                  <a:srgbClr val="C46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PLATE C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321040" y="15544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3 only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321040" y="2011680"/>
            <a:ext cx="3310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Off-site #2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321040" y="2468880"/>
            <a:ext cx="3310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Another town or trusted party.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356616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Descriptor packet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017520" y="356616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output descriptor + 10_Recovery.xlsx. Not secret alone. Store with Plate A and a copy at one off-site — never all three seeds beside it.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434340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rule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017520" y="434340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address should hold two seeds. Distance should survive one fire, one burglary, and one family dispute.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Yearly drill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017520" y="512064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Restore from plates (not from memory) on offline Tails. Receive dust. Spend dust with two sessions. Update locations if life moved.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754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19456"/>
            <a:ext cx="5852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§ 01  ·  WHY THIS METHOD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492240" y="219456"/>
            <a:ext cx="5239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PLEBUM DOMINIUM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6419088"/>
            <a:ext cx="11274552" cy="0"/>
          </a:xfrm>
          <a:prstGeom prst="line">
            <a:avLst/>
          </a:prstGeom>
          <a:noFill/>
          <a:ln w="7620">
            <a:solidFill>
              <a:srgbClr val="6B63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92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 06 / 25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153912" y="6492240"/>
            <a:ext cx="5577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200" kern="0" dirty="0">
                <a:solidFill>
                  <a:srgbClr val="6B63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SIGNER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6858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the key exists, hardware is optional signing gear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0" name="Text 8"/>
          <p:cNvSpPr/>
          <p:nvPr/>
        </p:nvSpPr>
        <p:spPr>
          <a:xfrm>
            <a:off x="65836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foundation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836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 generated with sufficient entropy in an airgapped environment is the foundation of self-custody. The box is not.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29768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3" name="Text 11"/>
          <p:cNvSpPr/>
          <p:nvPr/>
        </p:nvSpPr>
        <p:spPr>
          <a:xfrm>
            <a:off x="449884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Export, don't birth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9884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the 24 words match in two offline tools, you may load that seed onto a hardware wallet you trust — for signing only.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6" name="Text 14"/>
          <p:cNvSpPr/>
          <p:nvPr/>
        </p:nvSpPr>
        <p:spPr>
          <a:xfrm>
            <a:off x="8339328" y="143560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bother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339328" y="192024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dedicated signer is convenient and isolated. The words still live on titanium. The device is a tool, not the vault.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19" name="Text 17"/>
          <p:cNvSpPr/>
          <p:nvPr/>
        </p:nvSpPr>
        <p:spPr>
          <a:xfrm>
            <a:off x="65836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Multi-vendor rule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more than one key goes onto hardware, use different makers. One firmware or one factory must not hold a quorum.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29768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2" name="Text 20"/>
          <p:cNvSpPr/>
          <p:nvPr/>
        </p:nvSpPr>
        <p:spPr>
          <a:xfrm>
            <a:off x="449884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makers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9884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Foundation Passport, Blockstream Jade, BitBox02, SeedSigner / Krux. Official shops only. Do not rank them — mix them.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38160" y="3566160"/>
            <a:ext cx="3675888" cy="2176272"/>
          </a:xfrm>
          <a:prstGeom prst="roundRect">
            <a:avLst>
              <a:gd name="adj" fmla="val 2521"/>
            </a:avLst>
          </a:prstGeom>
          <a:solidFill>
            <a:srgbClr val="EBE5D8"/>
          </a:solidFill>
          <a:ln/>
        </p:spPr>
      </p:sp>
      <p:sp>
        <p:nvSpPr>
          <p:cNvPr id="25" name="Text 23"/>
          <p:cNvSpPr/>
          <p:nvPr/>
        </p:nvSpPr>
        <p:spPr>
          <a:xfrm>
            <a:off x="8339328" y="3767328"/>
            <a:ext cx="32735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1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does not replace 2-of-3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339328" y="4251960"/>
            <a:ext cx="32735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does not replace plates or geography. One bricked vendor is one lost key, not the wallet.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Self-Custody Bitcoin Without a Hardware Wallet Company</dc:title>
  <dc:subject>Airgapped multisig, multi-tool verification, titanium seed plates</dc:subject>
  <dc:creator>Self-Custody Workshop</dc:creator>
  <cp:lastModifiedBy>Self-Custody Workshop</cp:lastModifiedBy>
  <cp:revision>1</cp:revision>
  <dcterms:created xsi:type="dcterms:W3CDTF">2026-09-12T23:34:37Z</dcterms:created>
  <dcterms:modified xsi:type="dcterms:W3CDTF">2026-09-12T23:34:37Z</dcterms:modified>
</cp:coreProperties>
</file>